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3" r:id="rId11"/>
    <p:sldId id="282" r:id="rId12"/>
    <p:sldId id="284" r:id="rId13"/>
    <p:sldId id="281" r:id="rId14"/>
  </p:sldIdLst>
  <p:sldSz cx="12192000" cy="6858000"/>
  <p:notesSz cx="6858000" cy="9144000"/>
  <p:defaultTextStyle>
    <a:defPPr>
      <a:defRPr lang="en-US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752E2E"/>
    <a:srgbClr val="E6E6E6"/>
    <a:srgbClr val="CE3A3A"/>
    <a:srgbClr val="5C3E33"/>
    <a:srgbClr val="A45908"/>
    <a:srgbClr val="323232"/>
    <a:srgbClr val="4444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1019"/>
    <p:restoredTop sz="94660"/>
  </p:normalViewPr>
  <p:slideViewPr>
    <p:cSldViewPr snapToGrid="0" showGuides="1">
      <p:cViewPr varScale="1">
        <p:scale>
          <a:sx n="88" d="100"/>
          <a:sy n="88" d="100"/>
        </p:scale>
        <p:origin x="108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48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49" name="Rectangle 48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50" name="Freeform 49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50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Rectangle 51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53" name="Freeform 52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53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54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55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56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57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58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59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60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2" name="Freeform 61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3" name="Freeform 62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24" name="Freeform 1023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25" name="Freeform 1024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26" name="Freeform 1025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27" name="Freeform 1026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28" name="Freeform 1027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0" name="Freeform 1029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1" name="Freeform 1030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2" name="Freeform 1031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3" name="Freeform 1032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4" name="Freeform 1033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5" name="Freeform 1034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6" name="Freeform 1035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7" name="Freeform 1036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8" name="Rectangle 1037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1039" name="Freeform 1038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0" name="Freeform 1039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1" name="Freeform 1040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2" name="Freeform 1041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3" name="Freeform 1042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4" name="Freeform 1043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5" name="Freeform 1044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6" name="Freeform 1045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7" name="Freeform 1046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" name="Freeform 1047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9" name="Freeform 1048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50" name="Rectangle 1049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1051" name="Freeform 1050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52" name="Freeform 1051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53" name="Freeform 1052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54" name="Freeform 1053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55" name="Freeform 1054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56" name="Freeform 1055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57" name="Freeform 1056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58" name="Freeform 1057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59" name="Freeform 1058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60" name="Freeform 1059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61" name="Freeform 1060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62" name="Freeform 1061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63" name="Freeform 1062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1064" name="Date Placeholder 3"/>
          <p:cNvSpPr>
            <a:spLocks noGrp="1"/>
          </p:cNvSpPr>
          <p:nvPr>
            <p:ph type="dt" sz="half" idx="2"/>
          </p:nvPr>
        </p:nvSpPr>
        <p:spPr>
          <a:xfrm>
            <a:off x="7077075" y="54102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3C2A84D-2DEB-E449-AFAF-E2E0E75787BD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6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76425" y="5410200"/>
            <a:ext cx="5124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6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96475" y="5410200"/>
            <a:ext cx="771525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p>
            <a:pPr algn="r" eaLnBrk="1" hangingPunct="1">
              <a:buNone/>
            </a:pPr>
            <a:fld id="{9A0DB2DC-4C9A-4742-B13C-FB6460FD3503}" type="slidenum">
              <a:rPr lang="en-US" altLang="en-US">
                <a:latin typeface="Tw Cen MT" panose="020B0602020104020603" pitchFamily="34" charset="0"/>
              </a:rPr>
            </a:fld>
            <a:endParaRPr lang="en-US" altLang="en-US">
              <a:latin typeface="Tw Cen MT" panose="020B0602020104020603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>
              <a:buNone/>
              <a:defRPr lang="en-US" sz="3200"/>
            </a:lvl1pPr>
          </a:lstStyle>
          <a:p>
            <a:pPr marL="228600" marR="0" lvl="0" indent="-228600" algn="l" defTabSz="914400" rtl="0" eaLnBrk="0" fontAlgn="base" latinLnBrk="0" hangingPunct="0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Pct val="125000"/>
              <a:buFont typeface="Arial" panose="020B0604020202020204" pitchFamily="34" charset="0"/>
              <a:buNone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icon to add picture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03288" y="731838"/>
            <a:ext cx="609600" cy="585788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 panose="020B0603020202020204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8000" b="0" i="0" u="none" strike="noStrike" kern="1200" cap="all" spc="0" normalizeH="0" baseline="0" noProof="0" dirty="0">
                <a:ln w="3175" cmpd="sng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Trebuchet MS" panose="020B0603020202020204"/>
              </a:rPr>
              <a:t>“</a:t>
            </a:r>
            <a:endParaRPr kumimoji="0" lang="en-US" sz="8000" b="0" i="0" u="none" strike="noStrike" kern="1200" cap="all" spc="0" normalizeH="0" baseline="0" noProof="0" dirty="0">
              <a:ln w="3175" cmpd="sng"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Trebuchet MS" panose="020B0603020202020204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0537825" y="2765425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 panose="020B0603020202020204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8000" b="0" i="0" u="none" strike="noStrike" kern="1200" cap="all" spc="0" normalizeH="0" baseline="0" noProof="0" dirty="0">
                <a:ln w="3175" cmpd="sng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Trebuchet MS" panose="020B0603020202020204"/>
              </a:rPr>
              <a:t>”</a:t>
            </a:r>
            <a:endParaRPr kumimoji="0" lang="en-US" sz="8000" b="0" i="0" u="none" strike="noStrike" kern="1200" cap="all" spc="0" normalizeH="0" baseline="0" noProof="0" dirty="0">
              <a:ln w="3175" cmpd="sng"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Trebuchet MS" panose="020B060302020202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9" name="Date Placeholder 4"/>
          <p:cNvSpPr>
            <a:spLocks noGrp="1"/>
          </p:cNvSpPr>
          <p:nvPr>
            <p:ph type="dt" sz="half" idx="12"/>
          </p:nvPr>
        </p:nvSpPr>
        <p:spPr>
          <a:xfrm>
            <a:off x="7456488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366A04D-F83C-8C4E-8D9B-402724F9E936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0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1141413" y="5883275"/>
            <a:ext cx="6238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10275888" y="5883275"/>
            <a:ext cx="771525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p>
            <a:pPr algn="r" eaLnBrk="1" hangingPunct="1">
              <a:buNone/>
            </a:pPr>
            <a:fld id="{9A0DB2DC-4C9A-4742-B13C-FB6460FD3503}" type="slidenum">
              <a:rPr lang="en-US" altLang="en-US">
                <a:latin typeface="Tw Cen MT" panose="020B0602020104020603" pitchFamily="34" charset="0"/>
              </a:rPr>
            </a:fld>
            <a:endParaRPr lang="en-US" altLang="en-US">
              <a:latin typeface="Tw Cen MT" panose="020B0602020104020603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9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0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>
              <a:buNone/>
              <a:defRPr lang="en-US" sz="2000" dirty="0"/>
            </a:lvl1pPr>
          </a:lstStyle>
          <a:p>
            <a:pPr marL="228600" marR="0" lvl="0" indent="-228600" algn="l" defTabSz="914400" rtl="0" eaLnBrk="0" fontAlgn="base" latinLnBrk="0" hangingPunct="0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Pct val="125000"/>
              <a:buFont typeface="Arial" panose="020B0604020202020204" pitchFamily="34" charset="0"/>
              <a:buNone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icon to add picture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>
              <a:buNone/>
              <a:defRPr lang="en-US" sz="2000" dirty="0"/>
            </a:lvl1pPr>
          </a:lstStyle>
          <a:p>
            <a:pPr marL="228600" marR="0" lvl="0" indent="-228600" algn="l" defTabSz="914400" rtl="0" eaLnBrk="0" fontAlgn="base" latinLnBrk="0" hangingPunct="0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Pct val="125000"/>
              <a:buFont typeface="Arial" panose="020B0604020202020204" pitchFamily="34" charset="0"/>
              <a:buNone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icon to add picture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>
              <a:buNone/>
              <a:defRPr lang="en-US" sz="2000" dirty="0"/>
            </a:lvl1pPr>
          </a:lstStyle>
          <a:p>
            <a:pPr marL="228600" marR="0" lvl="0" indent="-228600" algn="l" defTabSz="914400" rtl="0" eaLnBrk="0" fontAlgn="base" latinLnBrk="0" hangingPunct="0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Pct val="125000"/>
              <a:buFont typeface="Arial" panose="020B0604020202020204" pitchFamily="34" charset="0"/>
              <a:buNone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icon to add picture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3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4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5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Pct val="125000"/>
              <a:buFont typeface="Arial" panose="020B0604020202020204" pitchFamily="34" charset="0"/>
              <a:buNone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icon to add picture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2.png"/><Relationship Id="rId18" Type="http://schemas.openxmlformats.org/officeDocument/2006/relationships/image" Target="../media/image1.jpe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</p:spPr>
      </p:pic>
      <p:grpSp>
        <p:nvGrpSpPr>
          <p:cNvPr id="3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8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249488"/>
            <a:ext cx="9906000" cy="3541712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en-US"/>
              <a:t>Click to edit Master text styles</a:t>
            </a:r>
            <a:endParaRPr lang="en-US" altLang="en-US"/>
          </a:p>
          <a:p>
            <a:pPr lvl="1"/>
            <a:r>
              <a:rPr lang="en-US" altLang="en-US"/>
              <a:t>Second level</a:t>
            </a:r>
            <a:endParaRPr lang="en-US" altLang="en-US"/>
          </a:p>
          <a:p>
            <a:pPr lvl="2"/>
            <a:r>
              <a:rPr lang="en-US" altLang="en-US"/>
              <a:t>Third level</a:t>
            </a:r>
            <a:endParaRPr lang="en-US" altLang="en-US"/>
          </a:p>
          <a:p>
            <a:pPr lvl="3"/>
            <a:r>
              <a:rPr lang="en-US" altLang="en-US"/>
              <a:t>Fourth level</a:t>
            </a:r>
            <a:endParaRPr lang="en-US" altLang="en-US"/>
          </a:p>
          <a:p>
            <a:pPr lvl="4"/>
            <a:r>
              <a:rPr lang="en-US" altLang="en-US"/>
              <a:t>Fifth level</a:t>
            </a:r>
            <a:endParaRPr lang="en-US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488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E3A864-9C0D-D948-ACFA-23F2872D0E77}" type="datetimeFigureOut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3" y="5883275"/>
            <a:ext cx="6238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50" cap="all" baseline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all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5888" y="5883275"/>
            <a:ext cx="771525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000">
                <a:solidFill>
                  <a:srgbClr val="FFFFFF"/>
                </a:solidFill>
                <a:latin typeface="Tw Cen MT" panose="020B0602020104020603" pitchFamily="34" charset="0"/>
              </a:defRPr>
            </a:lvl1pPr>
          </a:lstStyle>
          <a:p>
            <a:pPr lvl="0" eaLnBrk="1" hangingPunct="1">
              <a:buNone/>
            </a:pPr>
            <a:fld id="{9A0DB2DC-4C9A-4742-B13C-FB6460FD3503}" type="slidenum">
              <a:rPr lang="en-US" altLang="en-US"/>
            </a:fld>
            <a:endParaRPr lang="en-US" altLang="en-US">
              <a:latin typeface="Arial" panose="020B0604020202020204" pitchFamily="34" charset="0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8100" y="2078038"/>
            <a:ext cx="10515600" cy="37782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kumimoji="0" lang="en-IN" sz="3600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br>
              <a:rPr kumimoji="0" lang="en-IN" sz="3600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br>
              <a:rPr kumimoji="0" lang="en-IN" sz="3600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br>
              <a:rPr kumimoji="0" lang="en-IN" sz="3600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endParaRPr kumimoji="0" lang="en-IN" sz="3600" b="0" i="0" u="none" strike="noStrike" kern="1200" cap="all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13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Title 5"/>
          <p:cNvSpPr>
            <a:spLocks noGrp="1"/>
          </p:cNvSpPr>
          <p:nvPr/>
        </p:nvSpPr>
        <p:spPr>
          <a:xfrm>
            <a:off x="1546860" y="215900"/>
            <a:ext cx="9994265" cy="1233170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3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r>
              <a:rPr lang="en-US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Department of Information Technology</a:t>
            </a:r>
            <a:br>
              <a:rPr lang="en-US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ABES Engineering College, Ghaziabad, UP</a:t>
            </a:r>
            <a:endParaRPr lang="en-US" altLang="en-US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2753995" y="1617980"/>
            <a:ext cx="6684645" cy="14554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220" cap="all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  <a:sym typeface="+mn-ea"/>
              </a:rPr>
              <a:t>Mini Project / </a:t>
            </a:r>
            <a:r>
              <a:rPr lang="en-US" sz="2220" cap="all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+mn-ea"/>
              </a:rPr>
              <a:t>Industrial Training Presentation</a:t>
            </a:r>
            <a:br>
              <a:rPr lang="en-US" sz="2220" cap="all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+mn-ea"/>
              </a:rPr>
            </a:br>
            <a:r>
              <a:rPr lang="en-US" sz="2220" cap="all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+mn-ea"/>
              </a:rPr>
              <a:t>SESSION 2023-24</a:t>
            </a:r>
            <a:br>
              <a:rPr lang="en-US" sz="2220" cap="all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+mn-ea"/>
              </a:rPr>
            </a:br>
            <a:r>
              <a:rPr lang="en-US" sz="2220" cap="all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+mn-ea"/>
              </a:rPr>
              <a:t>BCC-351</a:t>
            </a:r>
            <a:endParaRPr lang="en-US" sz="2220" cap="all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3230245" y="3073400"/>
            <a:ext cx="6671945" cy="7937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gradFill>
              <a:gsLst>
                <a:gs pos="0">
                  <a:srgbClr val="FE4444"/>
                </a:gs>
                <a:gs pos="100000">
                  <a:srgbClr val="832B2B"/>
                </a:gs>
              </a:gsLst>
            </a:gradFill>
          </a:ln>
        </p:spPr>
        <p:txBody>
          <a:bodyPr wrap="square" rtlCol="0">
            <a:noAutofit/>
          </a:bodyPr>
          <a:p>
            <a:pPr algn="ctr"/>
            <a:r>
              <a:rPr lang="en-US" sz="4000" b="1">
                <a:latin typeface="Times New Roman" panose="02020603050405020304" pitchFamily="18" charset="0"/>
                <a:cs typeface="Times New Roman" panose="02020603050405020304" pitchFamily="18" charset="0"/>
              </a:rPr>
              <a:t>TITLE : </a:t>
            </a:r>
            <a:r>
              <a:rPr lang="en-US" sz="4000" b="1">
                <a:ln>
                  <a:noFill/>
                </a:ln>
                <a:solidFill>
                  <a:srgbClr val="752E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Coffee </a:t>
            </a:r>
            <a:r>
              <a:rPr lang="en-US" sz="4000" b="1">
                <a:ln>
                  <a:noFill/>
                </a:ln>
                <a:solidFill>
                  <a:srgbClr val="DE8A1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Shop</a:t>
            </a:r>
            <a:endParaRPr lang="en-US" sz="4000" b="1">
              <a:ln>
                <a:noFill/>
              </a:ln>
              <a:solidFill>
                <a:srgbClr val="DE8A1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3392170" y="4135120"/>
            <a:ext cx="5408930" cy="19583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/>
            </a:pPr>
            <a:r>
              <a:rPr lang="en-US" sz="2400" spc="2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Name-Agrim Gupta</a:t>
            </a:r>
            <a:endParaRPr kumimoji="0" lang="en-US" sz="2400" b="0" i="0" u="none" strike="noStrike" kern="1200" cap="none" spc="20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/>
            </a:pPr>
            <a:r>
              <a:rPr lang="en-US" sz="2400" spc="2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Branch &amp; Section: IT-A</a:t>
            </a:r>
            <a:endParaRPr kumimoji="0" lang="en-US" sz="2400" b="0" i="0" u="none" strike="noStrike" kern="1200" cap="none" spc="20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/>
            </a:pPr>
            <a:r>
              <a:rPr lang="en-US" sz="2400" spc="2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Roll No. </a:t>
            </a:r>
            <a:r>
              <a:rPr lang="en-US" sz="2400" cap="all" spc="2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– 2300320130022</a:t>
            </a:r>
            <a:endParaRPr kumimoji="0" lang="en-US" sz="2400" b="0" i="0" u="none" strike="noStrike" kern="1200" cap="all" spc="20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/>
            </a:pPr>
            <a:r>
              <a:rPr lang="en-US" sz="2400" spc="2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Admission No. </a:t>
            </a:r>
            <a:r>
              <a:rPr lang="en-US" sz="2400" cap="all" spc="2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- 23B0131118</a:t>
            </a:r>
            <a:endParaRPr lang="en-US" sz="2400" cap="all" spc="20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ome_page-0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7140" y="0"/>
            <a:ext cx="9697720" cy="6858000"/>
          </a:xfrm>
          <a:prstGeom prst="rect">
            <a:avLst/>
          </a:prstGeom>
        </p:spPr>
      </p:pic>
      <p:pic>
        <p:nvPicPr>
          <p:cNvPr id="2048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13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product_page-0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7140" y="0"/>
            <a:ext cx="9697720" cy="6858000"/>
          </a:xfrm>
          <a:prstGeom prst="rect">
            <a:avLst/>
          </a:prstGeom>
        </p:spPr>
      </p:pic>
      <p:pic>
        <p:nvPicPr>
          <p:cNvPr id="2048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13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3090545" y="2703195"/>
            <a:ext cx="7315200" cy="796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lnSpc>
                <a:spcPts val="5500"/>
              </a:lnSpc>
              <a:buNone/>
            </a:pPr>
            <a:r>
              <a:rPr lang="en-US" sz="8800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  <a:sym typeface="+mn-ea"/>
              </a:rPr>
              <a:t>Thank you…!</a:t>
            </a:r>
            <a:endParaRPr lang="en-US" sz="8800" kern="0" spc="-89" dirty="0">
              <a:solidFill>
                <a:srgbClr val="000000"/>
              </a:solidFill>
              <a:latin typeface="Times New Roman" panose="02020603050405020304" pitchFamily="18" charset="0"/>
              <a:ea typeface="Source Serif Pro Semi Bold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476490" y="5956935"/>
            <a:ext cx="3968115" cy="70675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 anchor="t">
            <a:spAutoFit/>
          </a:bodyPr>
          <a:p>
            <a:r>
              <a:rPr lang="en-US" sz="4000" b="1">
                <a:latin typeface="Bahnschrift Condensed" panose="020B0502040204020203" charset="0"/>
                <a:cs typeface="Bahnschrift Condensed" panose="020B0502040204020203" charset="0"/>
                <a:sym typeface="+mn-ea"/>
              </a:rPr>
              <a:t>~AGRIM GUPTA</a:t>
            </a:r>
            <a:endParaRPr lang="en-US" sz="4000" b="1">
              <a:latin typeface="Bahnschrift Condensed" panose="020B0502040204020203" charset="0"/>
              <a:cs typeface="Bahnschrift Condensed" panose="020B0502040204020203" charset="0"/>
              <a:sym typeface="+mn-ea"/>
            </a:endParaRPr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413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coffee sho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24065" y="809625"/>
            <a:ext cx="5067935" cy="523875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83920" y="1477010"/>
            <a:ext cx="5727065" cy="138049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squar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2800" b="1" dirty="0">
                <a:ln>
                  <a:noFill/>
                </a:ln>
                <a:solidFill>
                  <a:srgbClr val="752E2E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Coffee Shop Website: An HTML and CSS Journey</a:t>
            </a:r>
            <a:endParaRPr lang="en-US" sz="2800" b="1" dirty="0">
              <a:ln>
                <a:noFill/>
              </a:ln>
              <a:solidFill>
                <a:srgbClr val="752E2E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Text 1"/>
          <p:cNvSpPr/>
          <p:nvPr/>
        </p:nvSpPr>
        <p:spPr>
          <a:xfrm>
            <a:off x="192405" y="3295650"/>
            <a:ext cx="6918325" cy="145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85000"/>
                  </a:schemeClr>
                </a:solidFill>
              </a14:hiddenFill>
            </a:ext>
          </a:extLst>
        </p:spPr>
        <p:txBody>
          <a:bodyPr wrap="squar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ln>
                  <a:noFill/>
                </a:ln>
                <a:solidFill>
                  <a:schemeClr val="tx1">
                    <a:lumMod val="85000"/>
                  </a:schemeClr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Welcome to our presentation exploring the creation of a captivating coffee shop website using the power of HTML and CSS. Join us as</a:t>
            </a:r>
            <a:endParaRPr lang="en-US" sz="1800" dirty="0">
              <a:ln>
                <a:noFill/>
              </a:ln>
              <a:solidFill>
                <a:schemeClr val="tx1">
                  <a:lumMod val="85000"/>
                </a:schemeClr>
              </a:solidFill>
              <a:latin typeface="Inter Medium" panose="02000503000000020004" pitchFamily="34" charset="0"/>
              <a:ea typeface="Inter Medium" panose="02000503000000020004" pitchFamily="34" charset="-122"/>
              <a:cs typeface="Inter Medium" panose="02000503000000020004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ln>
                  <a:noFill/>
                </a:ln>
                <a:solidFill>
                  <a:schemeClr val="tx1">
                    <a:lumMod val="85000"/>
                  </a:schemeClr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 we search into the design process, key features, and responsive development techniques that bring this digital haven to life.</a:t>
            </a:r>
            <a:endParaRPr lang="en-US" sz="1800" dirty="0">
              <a:ln>
                <a:noFill/>
              </a:ln>
              <a:solidFill>
                <a:schemeClr val="tx1">
                  <a:lumMod val="85000"/>
                </a:schemeClr>
              </a:solidFill>
              <a:latin typeface="Inter Medium" panose="02000503000000020004" pitchFamily="34" charset="0"/>
              <a:ea typeface="Inter Medium" panose="02000503000000020004" pitchFamily="34" charset="-122"/>
              <a:cs typeface="Inter Medium" panose="02000503000000020004" pitchFamily="34" charset="-120"/>
            </a:endParaRPr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13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0"/>
          <p:cNvSpPr/>
          <p:nvPr/>
        </p:nvSpPr>
        <p:spPr>
          <a:xfrm>
            <a:off x="3182620" y="1325245"/>
            <a:ext cx="5590540" cy="70866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3200" b="1" dirty="0">
                <a:ln>
                  <a:noFill/>
                </a:ln>
                <a:solidFill>
                  <a:srgbClr val="752E2E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Introduction to the Coffee Shop</a:t>
            </a:r>
            <a:endParaRPr lang="en-US" sz="3200" b="1" dirty="0">
              <a:ln>
                <a:noFill/>
              </a:ln>
              <a:solidFill>
                <a:srgbClr val="752E2E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274955" y="2560320"/>
            <a:ext cx="24822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The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Vision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274955" y="3141345"/>
            <a:ext cx="5466080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We envision a website that reflects the coffee’s color background of our coffee shop’s website. It should attract customers with a captivating visual experience and provide easy access to essential information.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6718935" y="2560320"/>
            <a:ext cx="24822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Target Audience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627495" y="3141345"/>
            <a:ext cx="5466080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Our target audience includes coffee lovers, and anyone seeking a relaxing and inviting space to enjoy their favorite brew. We aim to cater to a diverse customers with varied tastes and preferences.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413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5" y="-23495"/>
            <a:ext cx="4722495" cy="6858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4778375" y="9525"/>
            <a:ext cx="6226810" cy="8509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square" lIns="0" tIns="0" rIns="0" bIns="0" rtlCol="0" anchor="t"/>
          <a:p>
            <a:pPr marL="0" indent="0">
              <a:lnSpc>
                <a:spcPts val="5450"/>
              </a:lnSpc>
              <a:buNone/>
            </a:pPr>
            <a:r>
              <a:rPr lang="en-US" sz="3200" dirty="0">
                <a:solidFill>
                  <a:srgbClr val="752E2E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Design Considerations and Branding</a:t>
            </a:r>
            <a:endParaRPr lang="en-US" sz="3200" dirty="0">
              <a:solidFill>
                <a:srgbClr val="752E2E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Shape 1"/>
          <p:cNvSpPr/>
          <p:nvPr/>
        </p:nvSpPr>
        <p:spPr>
          <a:xfrm>
            <a:off x="4732655" y="1517650"/>
            <a:ext cx="3633470" cy="2850515"/>
          </a:xfrm>
          <a:prstGeom prst="roundRect">
            <a:avLst>
              <a:gd name="adj" fmla="val 1090"/>
            </a:avLst>
          </a:prstGeom>
          <a:solidFill>
            <a:srgbClr val="F2EEEE"/>
          </a:solidFill>
        </p:spPr>
      </p:sp>
      <p:sp>
        <p:nvSpPr>
          <p:cNvPr id="7" name="Text 2"/>
          <p:cNvSpPr/>
          <p:nvPr/>
        </p:nvSpPr>
        <p:spPr>
          <a:xfrm>
            <a:off x="4955223" y="1751846"/>
            <a:ext cx="2781181" cy="34766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Brand Identity</a:t>
            </a:r>
            <a:endParaRPr lang="en-US" sz="215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4955223" y="2232978"/>
            <a:ext cx="3237309" cy="2135981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We'll develop a unique </a:t>
            </a:r>
            <a:r>
              <a:rPr lang="en-US" sz="1800" dirty="0">
                <a:solidFill>
                  <a:srgbClr val="464646"/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brand </a:t>
            </a:r>
            <a:r>
              <a:rPr lang="en-US" sz="1750" dirty="0">
                <a:solidFill>
                  <a:srgbClr val="464646"/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identity that reflects the coffee shop's character. This includes logo design, color palette and overall aesthetic.</a:t>
            </a:r>
            <a:endParaRPr lang="en-US" sz="1750" dirty="0">
              <a:solidFill>
                <a:srgbClr val="464646"/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8859758" y="1920756"/>
            <a:ext cx="2781181" cy="34766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700"/>
              </a:lnSpc>
              <a:buNone/>
            </a:pP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8859758" y="2401888"/>
            <a:ext cx="3237309" cy="1423988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2800"/>
              </a:lnSpc>
              <a:buNone/>
            </a:pP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4755515" y="4728210"/>
            <a:ext cx="7458710" cy="1993900"/>
          </a:xfrm>
          <a:prstGeom prst="roundRect">
            <a:avLst>
              <a:gd name="adj" fmla="val 1674"/>
            </a:avLst>
          </a:prstGeom>
          <a:solidFill>
            <a:srgbClr val="F2EEEE"/>
          </a:solidFill>
        </p:spPr>
      </p:sp>
      <p:sp>
        <p:nvSpPr>
          <p:cNvPr id="12" name="Text 8"/>
          <p:cNvSpPr/>
          <p:nvPr/>
        </p:nvSpPr>
        <p:spPr>
          <a:xfrm>
            <a:off x="4870768" y="5060315"/>
            <a:ext cx="2781181" cy="34766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User Experience</a:t>
            </a:r>
            <a:endParaRPr lang="en-US" sz="215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4870768" y="5541447"/>
            <a:ext cx="7141845" cy="1067991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We'll prioritize a user-friendly interface that is understood and easy to navigate, ensuring a seamless and enjoyable experience for visitors.</a:t>
            </a:r>
            <a:endParaRPr lang="en-US" sz="1750" dirty="0">
              <a:solidFill>
                <a:srgbClr val="464646"/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7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2488565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560" y="457200"/>
            <a:ext cx="3992880" cy="1560195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0" y="2488565"/>
            <a:ext cx="4020185" cy="7747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3200" dirty="0">
                <a:solidFill>
                  <a:srgbClr val="752E2E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Building the Homepage</a:t>
            </a:r>
            <a:endParaRPr lang="en-US" sz="3200" dirty="0">
              <a:solidFill>
                <a:srgbClr val="752E2E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70" y="3532505"/>
            <a:ext cx="433705" cy="565150"/>
          </a:xfrm>
          <a:prstGeom prst="rect">
            <a:avLst/>
          </a:prstGeom>
        </p:spPr>
      </p:pic>
      <p:sp>
        <p:nvSpPr>
          <p:cNvPr id="8" name="Text 1"/>
          <p:cNvSpPr/>
          <p:nvPr/>
        </p:nvSpPr>
        <p:spPr>
          <a:xfrm>
            <a:off x="57150" y="4328160"/>
            <a:ext cx="2163445" cy="35052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Hero Section</a:t>
            </a:r>
            <a:endParaRPr lang="en-US" sz="220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Text 2"/>
          <p:cNvSpPr/>
          <p:nvPr/>
        </p:nvSpPr>
        <p:spPr>
          <a:xfrm>
            <a:off x="62230" y="4830445"/>
            <a:ext cx="3143250" cy="1436370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A captivating hero section will greet visitors with a facinating image, a concise tagline, and a clear call-to-action.</a:t>
            </a:r>
            <a:endParaRPr lang="en-US" sz="1800" dirty="0">
              <a:solidFill>
                <a:schemeClr val="accent2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8500" y="3532505"/>
            <a:ext cx="433705" cy="565150"/>
          </a:xfrm>
          <a:prstGeom prst="rect">
            <a:avLst/>
          </a:prstGeom>
        </p:spPr>
      </p:pic>
      <p:sp>
        <p:nvSpPr>
          <p:cNvPr id="11" name="Text 3"/>
          <p:cNvSpPr/>
          <p:nvPr/>
        </p:nvSpPr>
        <p:spPr>
          <a:xfrm>
            <a:off x="4518025" y="4328160"/>
            <a:ext cx="2163445" cy="35052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Menu Showcase</a:t>
            </a:r>
            <a:endParaRPr lang="en-US" sz="220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Text 4"/>
          <p:cNvSpPr/>
          <p:nvPr/>
        </p:nvSpPr>
        <p:spPr>
          <a:xfrm>
            <a:off x="4523105" y="4834890"/>
            <a:ext cx="3143250" cy="179514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A leading menu section will showcase the coffee shop's signature coffee, pastries, and other offerings, with high-quality imagery.</a:t>
            </a:r>
            <a:endParaRPr lang="en-US" sz="1800" dirty="0">
              <a:solidFill>
                <a:schemeClr val="accent2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9375" y="3532505"/>
            <a:ext cx="433705" cy="565150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8978900" y="4328160"/>
            <a:ext cx="2163445" cy="35052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Pricing</a:t>
            </a:r>
            <a:endParaRPr lang="en-US" sz="220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Text 6"/>
          <p:cNvSpPr/>
          <p:nvPr/>
        </p:nvSpPr>
        <p:spPr>
          <a:xfrm>
            <a:off x="8983980" y="4830445"/>
            <a:ext cx="3143250" cy="1436370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Clear information about the coffee shop and readily available, including rates in INR.</a:t>
            </a:r>
            <a:endParaRPr lang="en-US" sz="1800" dirty="0">
              <a:solidFill>
                <a:schemeClr val="accent2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2413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rcRect b="2654"/>
          <a:stretch>
            <a:fillRect/>
          </a:stretch>
        </p:blipFill>
        <p:spPr>
          <a:xfrm>
            <a:off x="0" y="635"/>
            <a:ext cx="4571365" cy="6857365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4747895" y="179705"/>
            <a:ext cx="5894705" cy="70866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52E2E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Crafting the Menu Page</a:t>
            </a:r>
            <a:endParaRPr lang="en-US" sz="4450" dirty="0">
              <a:solidFill>
                <a:srgbClr val="752E2E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895" y="1228725"/>
            <a:ext cx="1129665" cy="2032635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6222365" y="1455420"/>
            <a:ext cx="2639060" cy="354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Interactive Menu</a:t>
            </a:r>
            <a:endParaRPr lang="en-US" sz="220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 2"/>
          <p:cNvSpPr/>
          <p:nvPr/>
        </p:nvSpPr>
        <p:spPr>
          <a:xfrm>
            <a:off x="6222365" y="1946275"/>
            <a:ext cx="5824220" cy="108902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An interactive menu will allow users to easily browse the various coffee beverages, teas, pastries, and other items.</a:t>
            </a:r>
            <a:endParaRPr lang="en-US" sz="1800" dirty="0">
              <a:solidFill>
                <a:schemeClr val="accent2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7895" y="3726180"/>
            <a:ext cx="1129665" cy="20326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35700" y="4121150"/>
            <a:ext cx="2823845" cy="354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Visual Appeal</a:t>
            </a:r>
            <a:endParaRPr lang="en-US" sz="220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235700" y="4647565"/>
            <a:ext cx="5713095" cy="90233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High-quality images of each menu item will enhance the visual appeal and stimulate customer desire.</a:t>
            </a:r>
            <a:endParaRPr lang="en-US" sz="1800" dirty="0">
              <a:solidFill>
                <a:schemeClr val="accent2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4540" y="-2413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4587240" cy="688086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4627285" y="546179"/>
            <a:ext cx="7556421" cy="1417558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squar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ln>
                  <a:noFill/>
                </a:ln>
                <a:solidFill>
                  <a:srgbClr val="752E2E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Integrating the Contact Form and Login Page</a:t>
            </a:r>
            <a:endParaRPr lang="en-US" sz="4450" dirty="0">
              <a:ln>
                <a:noFill/>
              </a:ln>
              <a:solidFill>
                <a:srgbClr val="752E2E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Text 1"/>
          <p:cNvSpPr/>
          <p:nvPr/>
        </p:nvSpPr>
        <p:spPr>
          <a:xfrm>
            <a:off x="4627285" y="2417247"/>
            <a:ext cx="3608070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1</a:t>
            </a:r>
            <a:endParaRPr lang="en-US" sz="5850" dirty="0">
              <a:solidFill>
                <a:schemeClr val="accent2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Text 2"/>
          <p:cNvSpPr/>
          <p:nvPr/>
        </p:nvSpPr>
        <p:spPr>
          <a:xfrm>
            <a:off x="5013643" y="3449042"/>
            <a:ext cx="2835235" cy="354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Contact Form</a:t>
            </a:r>
            <a:endParaRPr lang="en-US" sz="220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4627285" y="3939461"/>
            <a:ext cx="3608070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ctr">
              <a:lnSpc>
                <a:spcPts val="2850"/>
              </a:lnSpc>
              <a:buNone/>
            </a:pPr>
            <a:r>
              <a:rPr lang="en-US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A user-friendly contact form will enable visitors to easily reach out to the coffee shop with inquiries or feedback.</a:t>
            </a:r>
            <a:endParaRPr lang="en-US" sz="1800" dirty="0">
              <a:solidFill>
                <a:schemeClr val="accent2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8575516" y="2417247"/>
            <a:ext cx="3608189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2</a:t>
            </a:r>
            <a:endParaRPr lang="en-US" sz="5850" dirty="0">
              <a:solidFill>
                <a:schemeClr val="accent2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8961993" y="3449042"/>
            <a:ext cx="2835235" cy="354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Login Page</a:t>
            </a:r>
            <a:endParaRPr lang="en-US" sz="220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8575516" y="3939461"/>
            <a:ext cx="3608189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ctr">
              <a:lnSpc>
                <a:spcPts val="2850"/>
              </a:lnSpc>
              <a:buNone/>
            </a:pPr>
            <a:r>
              <a:rPr lang="en-US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A secure login page will allow registered users to access exclusive content or loyalty programs.</a:t>
            </a:r>
            <a:endParaRPr lang="en-US" sz="1800" dirty="0">
              <a:solidFill>
                <a:schemeClr val="accent2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13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0"/>
          <p:cNvSpPr/>
          <p:nvPr/>
        </p:nvSpPr>
        <p:spPr>
          <a:xfrm>
            <a:off x="793750" y="676275"/>
            <a:ext cx="7273925" cy="70866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ln>
                  <a:noFill/>
                </a:ln>
                <a:solidFill>
                  <a:srgbClr val="752E2E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Conclusion and Future Work</a:t>
            </a:r>
            <a:endParaRPr lang="en-US" sz="4450" dirty="0">
              <a:ln>
                <a:noFill/>
              </a:ln>
              <a:solidFill>
                <a:srgbClr val="752E2E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56199" y="1850628"/>
            <a:ext cx="3228022" cy="203275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3220799" y="2911118"/>
            <a:ext cx="98703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1</a:t>
            </a:r>
            <a:endParaRPr lang="en-US" sz="220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Text 2"/>
          <p:cNvSpPr/>
          <p:nvPr/>
        </p:nvSpPr>
        <p:spPr>
          <a:xfrm>
            <a:off x="4495721" y="2077442"/>
            <a:ext cx="2835235" cy="354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Key Takeaways</a:t>
            </a:r>
            <a:endParaRPr lang="en-US" sz="220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4495800" y="2567940"/>
            <a:ext cx="7382510" cy="108902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A well-designed coffee shop website is essential for attracting customers, promoting brand awareness, and providing a positive user experience.</a:t>
            </a:r>
            <a:endParaRPr lang="en-US" sz="1800" dirty="0">
              <a:solidFill>
                <a:schemeClr val="accent2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9" y="3940056"/>
            <a:ext cx="6456164" cy="203275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188295" y="4729678"/>
            <a:ext cx="163592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2</a:t>
            </a:r>
            <a:endParaRPr lang="en-US" sz="220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6266577" y="4082415"/>
            <a:ext cx="2835235" cy="35433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Next Steps</a:t>
            </a:r>
            <a:endParaRPr lang="en-US" sz="2200" dirty="0">
              <a:solidFill>
                <a:srgbClr val="464646"/>
              </a:solidFill>
              <a:latin typeface="Times New Roman" panose="02020603050405020304" pitchFamily="18" charset="0"/>
              <a:ea typeface="DM Sans Semi Bold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6266815" y="4572635"/>
            <a:ext cx="5924550" cy="108902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Inter Medium" panose="02000503000000020004" pitchFamily="34" charset="-122"/>
                <a:cs typeface="Times New Roman" panose="02020603050405020304" pitchFamily="18" charset="0"/>
              </a:rPr>
              <a:t>We'll continue to refine the website by incorporating user feedback, adding new features, and ensuring its continued consistency with emerging technologies.</a:t>
            </a:r>
            <a:endParaRPr lang="en-US" sz="1800" dirty="0">
              <a:solidFill>
                <a:schemeClr val="accent2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Inter Medium" panose="020005030000000200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6760" y="-2413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2353" y="2283460"/>
            <a:ext cx="9906000" cy="1477963"/>
          </a:xfrm>
        </p:spPr>
        <p:txBody>
          <a:bodyPr/>
          <a:p>
            <a:r>
              <a:rPr lang="en-US"/>
              <a:t>So, let’s move to the final view of project :-</a:t>
            </a:r>
            <a:endParaRPr lang="en-US"/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4130"/>
            <a:ext cx="1282700" cy="147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ircui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2722</Words>
  <Application>WPS Presentation</Application>
  <PresentationFormat>Widescreen</PresentationFormat>
  <Paragraphs>96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0" baseType="lpstr">
      <vt:lpstr>Arial</vt:lpstr>
      <vt:lpstr>SimSun</vt:lpstr>
      <vt:lpstr>Wingdings</vt:lpstr>
      <vt:lpstr>Tw Cen MT</vt:lpstr>
      <vt:lpstr>Trebuchet MS</vt:lpstr>
      <vt:lpstr>Times New Roman</vt:lpstr>
      <vt:lpstr>Calibri</vt:lpstr>
      <vt:lpstr>DM Sans Semi Bold</vt:lpstr>
      <vt:lpstr>Inter Medium</vt:lpstr>
      <vt:lpstr>Inter Medium</vt:lpstr>
      <vt:lpstr>Inter Medium</vt:lpstr>
      <vt:lpstr>Source Serif Pro Semi Bold</vt:lpstr>
      <vt:lpstr>Bahnschrift Condensed</vt:lpstr>
      <vt:lpstr>Microsoft YaHei</vt:lpstr>
      <vt:lpstr>Arial Unicode MS</vt:lpstr>
      <vt:lpstr>Sanskrit Text</vt:lpstr>
      <vt:lpstr>PMingLiU-ExtB</vt:lpstr>
      <vt:lpstr>Circuit</vt:lpstr>
      <vt:lpstr>  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So, let’s move to the final view of project :-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Harikesh Singh</dc:creator>
  <cp:lastModifiedBy>Agrim Gupta</cp:lastModifiedBy>
  <cp:revision>217</cp:revision>
  <dcterms:created xsi:type="dcterms:W3CDTF">2019-09-25T05:42:00Z</dcterms:created>
  <dcterms:modified xsi:type="dcterms:W3CDTF">2025-01-14T17:03:18Z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1033-12.2.0.19805</vt:lpwstr>
  </property>
  <property fmtid="{D5CDD505-2E9C-101B-9397-08002B2CF9AE}" pid="3" name="ICV">
    <vt:lpwstr>0A09D786B21F482EA7428AF77FE24C2D_12</vt:lpwstr>
  </property>
</Properties>
</file>